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93" r:id="rId4"/>
    <p:sldId id="289" r:id="rId5"/>
    <p:sldId id="306" r:id="rId6"/>
    <p:sldId id="303" r:id="rId7"/>
    <p:sldId id="307" r:id="rId8"/>
    <p:sldId id="296" r:id="rId9"/>
    <p:sldId id="308" r:id="rId10"/>
    <p:sldId id="30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D"/>
    <a:srgbClr val="10629C"/>
    <a:srgbClr val="008755"/>
    <a:srgbClr val="0DA18F"/>
    <a:srgbClr val="ED6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E7A9-760A-4317-9297-F80EEAEE4B41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FC975-8B91-4712-88B8-F5A12D6D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C975-8B91-4712-88B8-F5A12D6D94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2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7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9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26F5-2F33-4666-8603-7278F65854EB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A4D9-1911-4BAB-8ACD-D55A9776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_samarina@ugras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" y="180308"/>
            <a:ext cx="1301960" cy="12784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451" y="2664163"/>
            <a:ext cx="10815352" cy="1655762"/>
          </a:xfrm>
        </p:spPr>
        <p:txBody>
          <a:bodyPr>
            <a:noAutofit/>
          </a:bodyPr>
          <a:lstStyle/>
          <a:p>
            <a:pPr algn="l"/>
            <a:r>
              <a:rPr lang="ru-RU" sz="4000" i="0" dirty="0">
                <a:solidFill>
                  <a:srgbClr val="00569D"/>
                </a:solidFill>
                <a:effectLst/>
                <a:latin typeface="Roboto" panose="02000000000000000000" pitchFamily="2" charset="0"/>
              </a:rPr>
              <a:t>Искусственный интеллект в образовании: возможности и риски</a:t>
            </a:r>
            <a:endParaRPr lang="ru-RU" sz="4800" dirty="0">
              <a:solidFill>
                <a:srgbClr val="00569D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17CB1E06-2680-9294-BEAF-0CEDFDA683FE}"/>
              </a:ext>
            </a:extLst>
          </p:cNvPr>
          <p:cNvSpPr/>
          <p:nvPr/>
        </p:nvSpPr>
        <p:spPr>
          <a:xfrm>
            <a:off x="9032033" y="2888036"/>
            <a:ext cx="3159967" cy="3969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2D1A7C-78D6-132D-B0F5-C3DC1B44CA6C}"/>
              </a:ext>
            </a:extLst>
          </p:cNvPr>
          <p:cNvSpPr txBox="1"/>
          <p:nvPr/>
        </p:nvSpPr>
        <p:spPr>
          <a:xfrm>
            <a:off x="496451" y="4834656"/>
            <a:ext cx="6738403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Самарина Ольга Владимировна, </a:t>
            </a:r>
          </a:p>
          <a:p>
            <a:pPr>
              <a:spcAft>
                <a:spcPts val="800"/>
              </a:spcAft>
            </a:pPr>
            <a:r>
              <a:rPr lang="ru-RU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кандидат физико-математических наук, доцент, </a:t>
            </a:r>
          </a:p>
          <a:p>
            <a:pPr>
              <a:spcAft>
                <a:spcPts val="800"/>
              </a:spcAft>
            </a:pPr>
            <a:r>
              <a:rPr lang="ru-RU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руководитель инженерной школы цифровых технологий</a:t>
            </a:r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8A3BD2-E8E6-C25D-058F-F44E3FE7690C}"/>
              </a:ext>
            </a:extLst>
          </p:cNvPr>
          <p:cNvSpPr txBox="1"/>
          <p:nvPr/>
        </p:nvSpPr>
        <p:spPr>
          <a:xfrm>
            <a:off x="1454862" y="357867"/>
            <a:ext cx="1960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rgbClr val="00569D"/>
                </a:solidFill>
              </a:rPr>
              <a:t>Югорский государственный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92261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C29690-0128-6B03-053C-645827FE2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1C0070-9CD0-A087-01D2-295DAD6F7537}"/>
              </a:ext>
            </a:extLst>
          </p:cNvPr>
          <p:cNvSpPr txBox="1"/>
          <p:nvPr/>
        </p:nvSpPr>
        <p:spPr>
          <a:xfrm>
            <a:off x="1246261" y="1619987"/>
            <a:ext cx="6738403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Самарина Ольга Владимировна, </a:t>
            </a:r>
          </a:p>
          <a:p>
            <a:pPr>
              <a:spcAft>
                <a:spcPts val="800"/>
              </a:spcAft>
            </a:pPr>
            <a:r>
              <a:rPr lang="ru-RU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кандидат физико-математических наук, доцент, </a:t>
            </a:r>
          </a:p>
          <a:p>
            <a:pPr>
              <a:spcAft>
                <a:spcPts val="800"/>
              </a:spcAft>
            </a:pPr>
            <a:r>
              <a:rPr lang="ru-RU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руководитель инженерной школы цифровых технологий</a:t>
            </a:r>
          </a:p>
          <a:p>
            <a:pPr>
              <a:spcAft>
                <a:spcPts val="800"/>
              </a:spcAft>
            </a:pPr>
            <a:endParaRPr lang="ru-RU" dirty="0">
              <a:solidFill>
                <a:srgbClr val="353535"/>
              </a:solidFill>
              <a:latin typeface="Roboto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353535"/>
                </a:solidFill>
                <a:latin typeface="Roboto" panose="02000000000000000000" pitchFamily="2" charset="0"/>
                <a:hlinkClick r:id="rId2"/>
              </a:rPr>
              <a:t>O_samarina@ugrasu.ru</a:t>
            </a:r>
            <a:endParaRPr lang="en-US" dirty="0">
              <a:solidFill>
                <a:srgbClr val="353535"/>
              </a:solidFill>
              <a:latin typeface="Roboto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353535"/>
                </a:solidFill>
                <a:latin typeface="Roboto" panose="02000000000000000000" pitchFamily="2" charset="0"/>
              </a:rPr>
              <a:t>8</a:t>
            </a:r>
            <a:r>
              <a:rPr lang="ru-RU" dirty="0">
                <a:solidFill>
                  <a:srgbClr val="353535"/>
                </a:solidFill>
                <a:latin typeface="Roboto" panose="02000000000000000000" pitchFamily="2" charset="0"/>
              </a:rPr>
              <a:t> </a:t>
            </a:r>
            <a:r>
              <a:rPr lang="en-US" dirty="0">
                <a:solidFill>
                  <a:srgbClr val="353535"/>
                </a:solidFill>
                <a:latin typeface="Roboto" panose="02000000000000000000" pitchFamily="2" charset="0"/>
              </a:rPr>
              <a:t>(3467) 377-000 </a:t>
            </a:r>
            <a:r>
              <a:rPr lang="ru-RU" dirty="0">
                <a:solidFill>
                  <a:srgbClr val="353535"/>
                </a:solidFill>
                <a:latin typeface="Roboto" panose="02000000000000000000" pitchFamily="2" charset="0"/>
              </a:rPr>
              <a:t>доб. 558</a:t>
            </a:r>
            <a:r>
              <a:rPr lang="ru-RU" dirty="0"/>
              <a:t> </a:t>
            </a:r>
          </a:p>
          <a:p>
            <a:pPr>
              <a:spcAft>
                <a:spcPts val="800"/>
              </a:spcAft>
            </a:pPr>
            <a:endParaRPr lang="ru-RU" dirty="0"/>
          </a:p>
          <a:p>
            <a:pPr>
              <a:spcAft>
                <a:spcPts val="800"/>
              </a:spcAft>
            </a:pPr>
            <a:r>
              <a:rPr lang="en-US" dirty="0"/>
              <a:t>https://www.ugrasu.ru/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3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DFC703-6ED2-D7AB-D359-1A1C625C5123}"/>
              </a:ext>
            </a:extLst>
          </p:cNvPr>
          <p:cNvSpPr txBox="1"/>
          <p:nvPr/>
        </p:nvSpPr>
        <p:spPr>
          <a:xfrm>
            <a:off x="463760" y="1908230"/>
            <a:ext cx="11324188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Искусственный интеллект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комплекс технологических решений, позволяющий имитировать когнитивные функции человека (включая самообучение, поиск решений без заранее заданного алгоритма и достижение инсайта) и получать при выполнении конкретных практически значимых задач обработки данных результаты, сопоставимые, как минимум, с результатами интеллектуальной деятельности человека.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Генеративный искусственный интеллект </a:t>
            </a:r>
            <a:r>
              <a:rPr lang="ru-RU" dirty="0">
                <a:solidFill>
                  <a:srgbClr val="181818"/>
                </a:solidFill>
                <a:latin typeface="HeliosExtC"/>
              </a:rPr>
              <a:t>– это технология ИИ, предназначенная для создания новых данных, таких как тексты, изображения или музыка, которые могут быть неотличимы от созданных человеком.</a:t>
            </a:r>
            <a:endParaRPr lang="ru-RU" dirty="0"/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0FB7E0-EFD2-EA5E-5E18-48B8FA45434E}"/>
              </a:ext>
            </a:extLst>
          </p:cNvPr>
          <p:cNvSpPr txBox="1"/>
          <p:nvPr/>
        </p:nvSpPr>
        <p:spPr>
          <a:xfrm>
            <a:off x="2617638" y="1026876"/>
            <a:ext cx="639147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ОСНОВНЫЕ ПОНЯТИЯ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7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852F3F-F411-4F68-9E72-E820379C0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CB843A-A55D-318E-0A2F-EAC43E339C73}"/>
              </a:ext>
            </a:extLst>
          </p:cNvPr>
          <p:cNvSpPr txBox="1"/>
          <p:nvPr/>
        </p:nvSpPr>
        <p:spPr>
          <a:xfrm>
            <a:off x="2574233" y="1066976"/>
            <a:ext cx="639147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ВИДЫ ИСКУССТВЕННОГО ИНТЕЛЛЕКТА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E89D802E-D217-CF7D-7DC3-050F2CFFD782}"/>
              </a:ext>
            </a:extLst>
          </p:cNvPr>
          <p:cNvSpPr/>
          <p:nvPr/>
        </p:nvSpPr>
        <p:spPr>
          <a:xfrm>
            <a:off x="2317650" y="2150141"/>
            <a:ext cx="2987439" cy="683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Слабый ИИ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0A9947A5-3E5A-EA8B-2631-F52E67EC311C}"/>
              </a:ext>
            </a:extLst>
          </p:cNvPr>
          <p:cNvSpPr/>
          <p:nvPr/>
        </p:nvSpPr>
        <p:spPr>
          <a:xfrm>
            <a:off x="3626937" y="3073291"/>
            <a:ext cx="513479" cy="38315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BA45CB3-6A13-8EE6-403A-EE3A00563477}"/>
              </a:ext>
            </a:extLst>
          </p:cNvPr>
          <p:cNvSpPr/>
          <p:nvPr/>
        </p:nvSpPr>
        <p:spPr>
          <a:xfrm>
            <a:off x="2389958" y="3696502"/>
            <a:ext cx="2987439" cy="683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Сильный 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131194A-407D-CD83-513D-B10D9B13F295}"/>
              </a:ext>
            </a:extLst>
          </p:cNvPr>
          <p:cNvSpPr/>
          <p:nvPr/>
        </p:nvSpPr>
        <p:spPr>
          <a:xfrm>
            <a:off x="2410143" y="5372276"/>
            <a:ext cx="2987439" cy="668837"/>
          </a:xfrm>
          <a:prstGeom prst="roundRect">
            <a:avLst/>
          </a:prstGeom>
          <a:solidFill>
            <a:srgbClr val="70A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Супер ИИ</a:t>
            </a:r>
          </a:p>
        </p:txBody>
      </p:sp>
      <p:pic>
        <p:nvPicPr>
          <p:cNvPr id="9" name="Picture 8" descr="Picture background">
            <a:extLst>
              <a:ext uri="{FF2B5EF4-FFF2-40B4-BE49-F238E27FC236}">
                <a16:creationId xmlns:a16="http://schemas.microsoft.com/office/drawing/2014/main" xmlns="" id="{2F8A30C8-FE07-42CE-99CB-1EE33CBA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2" y="1984673"/>
            <a:ext cx="1153465" cy="11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 background">
            <a:extLst>
              <a:ext uri="{FF2B5EF4-FFF2-40B4-BE49-F238E27FC236}">
                <a16:creationId xmlns:a16="http://schemas.microsoft.com/office/drawing/2014/main" xmlns="" id="{C16779A9-6F06-2F98-C6BA-C5822702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3" y="3163874"/>
            <a:ext cx="1503661" cy="15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9A2811B-40AB-CA78-8ABB-75BC3F233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3" y="4949348"/>
            <a:ext cx="1729081" cy="1414703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622BC720-07E0-CE54-5356-D0EBEEF5042C}"/>
              </a:ext>
            </a:extLst>
          </p:cNvPr>
          <p:cNvSpPr/>
          <p:nvPr/>
        </p:nvSpPr>
        <p:spPr>
          <a:xfrm>
            <a:off x="3626936" y="4749066"/>
            <a:ext cx="513479" cy="38315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0BEAFD-C98E-B2AF-EEC9-F48AD71188E7}"/>
              </a:ext>
            </a:extLst>
          </p:cNvPr>
          <p:cNvSpPr txBox="1"/>
          <p:nvPr/>
        </p:nvSpPr>
        <p:spPr>
          <a:xfrm>
            <a:off x="5771594" y="1981228"/>
            <a:ext cx="6094990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Такой искусственный интеллект извлекает информацию из набора данных, ограниченного заданной тематикой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90F403-2215-0045-55FB-41A1C48BE3E5}"/>
              </a:ext>
            </a:extLst>
          </p:cNvPr>
          <p:cNvSpPr txBox="1"/>
          <p:nvPr/>
        </p:nvSpPr>
        <p:spPr>
          <a:xfrm>
            <a:off x="5769968" y="3576385"/>
            <a:ext cx="6094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Сильный ИИ имеет способность к абстрактному мышлению, решению новых проблем и обучению в условиях неопределенности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2FC75A-696B-54B6-FF48-40083D5C1E32}"/>
              </a:ext>
            </a:extLst>
          </p:cNvPr>
          <p:cNvSpPr txBox="1"/>
          <p:nvPr/>
        </p:nvSpPr>
        <p:spPr>
          <a:xfrm>
            <a:off x="5769968" y="5198707"/>
            <a:ext cx="6094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Супер-ИИ будет иметь возможность адаптироваться к новым условиям и решать любые задачи независимо от их сложности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81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EB1770-E5EF-1A39-A31F-1B9C9B982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4380410" y="2025499"/>
            <a:ext cx="3074637" cy="16205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866652" y="2778978"/>
            <a:ext cx="3971976" cy="1528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98732" y="1411685"/>
            <a:ext cx="4000884" cy="11311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4067" y="2897009"/>
            <a:ext cx="3779293" cy="13672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5747" y="1411685"/>
            <a:ext cx="3727613" cy="13672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xmlns="" id="{00BFCF5A-F9CE-21F1-7E9C-AC653490670D}"/>
              </a:ext>
            </a:extLst>
          </p:cNvPr>
          <p:cNvSpPr/>
          <p:nvPr/>
        </p:nvSpPr>
        <p:spPr>
          <a:xfrm>
            <a:off x="499474" y="1401426"/>
            <a:ext cx="352388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ru-RU" sz="1600" b="1" dirty="0">
                <a:latin typeface="Times New Roman" pitchFamily="18" charset="0"/>
                <a:ea typeface="Crimson Pro Semi Bold" pitchFamily="34" charset="-122"/>
                <a:cs typeface="Times New Roman" pitchFamily="18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Генерация текстового контента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xmlns="" id="{3B15D3A4-050A-88AB-02D4-B0CB2EEA432A}"/>
              </a:ext>
            </a:extLst>
          </p:cNvPr>
          <p:cNvSpPr/>
          <p:nvPr/>
        </p:nvSpPr>
        <p:spPr>
          <a:xfrm>
            <a:off x="523610" y="1774859"/>
            <a:ext cx="2809236" cy="7360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аннотаций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написание рецензий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генерация рассказов, стихов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D60CCE4-D856-2327-7182-C8C73BB393D4}"/>
              </a:ext>
            </a:extLst>
          </p:cNvPr>
          <p:cNvSpPr/>
          <p:nvPr/>
        </p:nvSpPr>
        <p:spPr>
          <a:xfrm>
            <a:off x="295747" y="3008250"/>
            <a:ext cx="350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Редактирование текста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xmlns="" id="{85F8C5B8-63F9-FBB1-1C9D-B0F88E2DCFC0}"/>
              </a:ext>
            </a:extLst>
          </p:cNvPr>
          <p:cNvSpPr/>
          <p:nvPr/>
        </p:nvSpPr>
        <p:spPr>
          <a:xfrm>
            <a:off x="295747" y="3366679"/>
            <a:ext cx="4004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исправление ошибок в документах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оптимизация структуры текста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упрощение сложного текста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xmlns="" id="{75ACBA50-F0AA-5F87-4654-5506872C6B23}"/>
              </a:ext>
            </a:extLst>
          </p:cNvPr>
          <p:cNvSpPr/>
          <p:nvPr/>
        </p:nvSpPr>
        <p:spPr>
          <a:xfrm>
            <a:off x="6713051" y="4524895"/>
            <a:ext cx="4522444" cy="478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355600" algn="just">
              <a:lnSpc>
                <a:spcPts val="2750"/>
              </a:lnSpc>
              <a:buFont typeface="Wingdings" pitchFamily="2" charset="2"/>
              <a:buChar char="q"/>
            </a:pPr>
            <a:endParaRPr lang="ru-RU" sz="2400" dirty="0">
              <a:latin typeface="Times New Roman" pitchFamily="18" charset="0"/>
              <a:ea typeface="Heebo" pitchFamily="34" charset="-122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10FB7E0-EFD2-EA5E-5E18-48B8FA45434E}"/>
              </a:ext>
            </a:extLst>
          </p:cNvPr>
          <p:cNvSpPr txBox="1"/>
          <p:nvPr/>
        </p:nvSpPr>
        <p:spPr>
          <a:xfrm>
            <a:off x="2582803" y="748365"/>
            <a:ext cx="6391470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ЧТО ИИ УМЕЕТ СЕГОДНЯ?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519DD8A-6579-D3D4-FA40-BC2E27790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731" y="4362489"/>
            <a:ext cx="6770245" cy="2495512"/>
          </a:xfrm>
          <a:prstGeom prst="rect">
            <a:avLst/>
          </a:prstGeom>
        </p:spPr>
      </p:pic>
      <p:sp>
        <p:nvSpPr>
          <p:cNvPr id="28" name="Text 5">
            <a:extLst>
              <a:ext uri="{FF2B5EF4-FFF2-40B4-BE49-F238E27FC236}">
                <a16:creationId xmlns:a16="http://schemas.microsoft.com/office/drawing/2014/main" xmlns="" id="{5811F194-27F9-2207-495B-C5AA96825079}"/>
              </a:ext>
            </a:extLst>
          </p:cNvPr>
          <p:cNvSpPr/>
          <p:nvPr/>
        </p:nvSpPr>
        <p:spPr>
          <a:xfrm>
            <a:off x="8096755" y="1498187"/>
            <a:ext cx="3511771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>
              <a:lnSpc>
                <a:spcPts val="2700"/>
              </a:lnSpc>
            </a:pPr>
            <a:r>
              <a:rPr lang="ru-RU" sz="2400" b="1" dirty="0">
                <a:latin typeface="Times New Roman" pitchFamily="18" charset="0"/>
                <a:ea typeface="Crimson Pro Semi Bold" pitchFamily="34" charset="-122"/>
                <a:cs typeface="Times New Roman" pitchFamily="18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Генерация графического контента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xmlns="" id="{74C9B439-29D5-443C-A958-3C01AF8C328C}"/>
              </a:ext>
            </a:extLst>
          </p:cNvPr>
          <p:cNvSpPr/>
          <p:nvPr/>
        </p:nvSpPr>
        <p:spPr>
          <a:xfrm>
            <a:off x="8272408" y="1882377"/>
            <a:ext cx="3336118" cy="1150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уникальных иллюстраций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визуализация данных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C9A95E5-B1C2-3C43-040C-86CD2D63C20B}"/>
              </a:ext>
            </a:extLst>
          </p:cNvPr>
          <p:cNvSpPr/>
          <p:nvPr/>
        </p:nvSpPr>
        <p:spPr>
          <a:xfrm>
            <a:off x="7961995" y="2774307"/>
            <a:ext cx="3092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Обработка изображений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1">
            <a:extLst>
              <a:ext uri="{FF2B5EF4-FFF2-40B4-BE49-F238E27FC236}">
                <a16:creationId xmlns:a16="http://schemas.microsoft.com/office/drawing/2014/main" xmlns="" id="{FDA75CFC-520F-76D8-47C7-7B3C89A823A5}"/>
              </a:ext>
            </a:extLst>
          </p:cNvPr>
          <p:cNvSpPr/>
          <p:nvPr/>
        </p:nvSpPr>
        <p:spPr>
          <a:xfrm>
            <a:off x="8035767" y="3167812"/>
            <a:ext cx="3802861" cy="754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фона из изображений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разных художественных стилей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раскрашивание черно-белых фотографий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улучшение качества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5">
            <a:extLst>
              <a:ext uri="{FF2B5EF4-FFF2-40B4-BE49-F238E27FC236}">
                <a16:creationId xmlns:a16="http://schemas.microsoft.com/office/drawing/2014/main" xmlns="" id="{00BFCF5A-F9CE-21F1-7E9C-AC653490670D}"/>
              </a:ext>
            </a:extLst>
          </p:cNvPr>
          <p:cNvSpPr/>
          <p:nvPr/>
        </p:nvSpPr>
        <p:spPr>
          <a:xfrm>
            <a:off x="4584462" y="2026612"/>
            <a:ext cx="2452064" cy="450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презентаций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11">
            <a:extLst>
              <a:ext uri="{FF2B5EF4-FFF2-40B4-BE49-F238E27FC236}">
                <a16:creationId xmlns:a16="http://schemas.microsoft.com/office/drawing/2014/main" xmlns="" id="{3B15D3A4-050A-88AB-02D4-B0CB2EEA432A}"/>
              </a:ext>
            </a:extLst>
          </p:cNvPr>
          <p:cNvSpPr/>
          <p:nvPr/>
        </p:nvSpPr>
        <p:spPr>
          <a:xfrm>
            <a:off x="4559325" y="2449700"/>
            <a:ext cx="2809236" cy="7360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презентации на основе текста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подбор дизайна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адаптация под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186225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0ED1A9-9B21-A306-78F2-F12862095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773" y="5166750"/>
            <a:ext cx="600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252525"/>
                </a:solidFill>
                <a:latin typeface="LatoWeb"/>
              </a:rPr>
              <a:t>«Технологии генеративного искусственного интеллекта становятся ключевыми, стратегическими»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10" y="2007400"/>
            <a:ext cx="5866606" cy="2893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90F403-2215-0045-55FB-41A1C48BE3E5}"/>
              </a:ext>
            </a:extLst>
          </p:cNvPr>
          <p:cNvSpPr txBox="1"/>
          <p:nvPr/>
        </p:nvSpPr>
        <p:spPr>
          <a:xfrm>
            <a:off x="3450738" y="5684817"/>
            <a:ext cx="275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7671" y="1954885"/>
            <a:ext cx="49820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252525"/>
                </a:solidFill>
                <a:latin typeface="LatoWeb"/>
              </a:rPr>
              <a:t>«За обладание собственными, фундаментальными языковыми моделями конкурируют не только крупнейшие компании, но и целые ведущие государства»</a:t>
            </a:r>
          </a:p>
          <a:p>
            <a:endParaRPr lang="ru-RU" sz="1600" i="1" dirty="0">
              <a:solidFill>
                <a:srgbClr val="252525"/>
              </a:solidFill>
              <a:latin typeface="LatoWeb"/>
            </a:endParaRPr>
          </a:p>
          <a:p>
            <a:r>
              <a:rPr lang="ru-RU" sz="1600" i="1" dirty="0">
                <a:solidFill>
                  <a:srgbClr val="252525"/>
                </a:solidFill>
                <a:latin typeface="LatoWeb"/>
              </a:rPr>
              <a:t>«В России подавляющее большинство молодежи широко применяют </a:t>
            </a:r>
            <a:r>
              <a:rPr lang="ru-RU" sz="1600" i="1" dirty="0" err="1">
                <a:solidFill>
                  <a:srgbClr val="252525"/>
                </a:solidFill>
                <a:latin typeface="LatoWeb"/>
              </a:rPr>
              <a:t>нейросети</a:t>
            </a:r>
            <a:r>
              <a:rPr lang="ru-RU" sz="1600" i="1" dirty="0">
                <a:solidFill>
                  <a:srgbClr val="252525"/>
                </a:solidFill>
                <a:latin typeface="LatoWeb"/>
              </a:rPr>
              <a:t> в учебе, профессии и повседневной жизни» </a:t>
            </a:r>
          </a:p>
          <a:p>
            <a:endParaRPr lang="ru-RU" sz="1600" i="1" dirty="0">
              <a:solidFill>
                <a:srgbClr val="252525"/>
              </a:solidFill>
              <a:latin typeface="LatoWeb"/>
            </a:endParaRPr>
          </a:p>
          <a:p>
            <a:r>
              <a:rPr lang="ru-RU" sz="1600" i="1" dirty="0">
                <a:solidFill>
                  <a:srgbClr val="252525"/>
                </a:solidFill>
                <a:latin typeface="LatoWeb"/>
              </a:rPr>
              <a:t>«Такие модели … становятся одним из важнейших инструментов распространения информации, а значит, способны влиять на ценности, мировоззрение людей…»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980" y="1200344"/>
            <a:ext cx="11595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Пленарное заседание конференции «Путешествие в мир искусственного интеллекта» (AI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YS Text"/>
              </a:rPr>
              <a:t>Journey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)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YS Text"/>
              </a:rPr>
              <a:t>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. Москва, ноябрь 2025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4204AC-25F4-294C-1E68-9DFD10D176DE}"/>
              </a:ext>
            </a:extLst>
          </p:cNvPr>
          <p:cNvSpPr txBox="1"/>
          <p:nvPr/>
        </p:nvSpPr>
        <p:spPr>
          <a:xfrm>
            <a:off x="1641075" y="971639"/>
            <a:ext cx="10009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ВОЗМОЖНОСТИ И РИСКИ ДЛЯ РАЗВИТИЯ ЧЕЛОВЕЧЕСКОГО ИНТЕЛЛЕКТА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ACE244-14B3-9F39-39BF-49DED729D90B}"/>
              </a:ext>
            </a:extLst>
          </p:cNvPr>
          <p:cNvSpPr txBox="1"/>
          <p:nvPr/>
        </p:nvSpPr>
        <p:spPr>
          <a:xfrm>
            <a:off x="1120290" y="1749511"/>
            <a:ext cx="48929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О возможностях (трамплин для развития)</a:t>
            </a:r>
          </a:p>
          <a:p>
            <a:endParaRPr lang="ru-RU" b="1" dirty="0">
              <a:solidFill>
                <a:srgbClr val="0F1115"/>
              </a:solidFill>
              <a:latin typeface="quote-cjk-patch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115"/>
                </a:solidFill>
                <a:latin typeface="quote-cjk-patch"/>
              </a:rPr>
              <a:t>ИИ берет на себя рутину, освобождая время для живого общения, развития критического мышления и творческих задач.</a:t>
            </a:r>
          </a:p>
          <a:p>
            <a:endParaRPr lang="ru-RU" dirty="0">
              <a:solidFill>
                <a:srgbClr val="0F1115"/>
              </a:solidFill>
              <a:latin typeface="quote-cjk-patch"/>
            </a:endParaRPr>
          </a:p>
          <a:p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ИИ открывает новые возможности для персонализации обучения. Мы можем перейти от системы «один для всех» к адаптивной траектории для каждого ученика.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A15A755-E296-0FAA-7832-5C2CC242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03" y="1749511"/>
            <a:ext cx="646152" cy="6023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E33F23-0DA0-D026-6005-73CD6DF79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768" y="1749511"/>
            <a:ext cx="4513128" cy="44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0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4204AC-25F4-294C-1E68-9DFD10D176DE}"/>
              </a:ext>
            </a:extLst>
          </p:cNvPr>
          <p:cNvSpPr txBox="1"/>
          <p:nvPr/>
        </p:nvSpPr>
        <p:spPr>
          <a:xfrm>
            <a:off x="1641075" y="971639"/>
            <a:ext cx="10009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ВОЗМОЖНОСТИ И РИСКИ ДЛЯ РАЗВИТИЯ ЧЕЛОВЕЧЕСКОГО ИНТЕЛЛЕКТА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0E9407-FE73-1D9F-A257-98A94E96D100}"/>
              </a:ext>
            </a:extLst>
          </p:cNvPr>
          <p:cNvSpPr txBox="1"/>
          <p:nvPr/>
        </p:nvSpPr>
        <p:spPr>
          <a:xfrm>
            <a:off x="1028184" y="1741958"/>
            <a:ext cx="530826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О рисках (ловушки для разума)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/>
            </a:r>
            <a:b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>
              <a:solidFill>
                <a:srgbClr val="0F1115"/>
              </a:solidFill>
              <a:latin typeface="quote-cjk-patch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rgbClr val="0F1115"/>
                </a:solidFill>
                <a:latin typeface="quote-cjk-patch"/>
              </a:rPr>
              <a:t>«Цифровая атрофия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» способности к мышлению –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ИИ делает за нас домашние задания, генерирует тексты и решает задачи.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rgbClr val="0F1115"/>
                </a:solidFill>
                <a:latin typeface="quote-cjk-patch"/>
              </a:rPr>
              <a:t>Без преодоления трудностей 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невозможно формирование нейронных связей – теряется способность к критическому, аналитическому и системному мышлению.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rgbClr val="0F1115"/>
                </a:solidFill>
                <a:latin typeface="quote-cjk-patch"/>
              </a:rPr>
              <a:t>Неточности и ошибки (галлюцинации ИИ)</a:t>
            </a: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None/>
            </a:pP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/>
            </a:r>
            <a:b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93E7A99-9F96-144C-D410-24F013E4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7" y="1651124"/>
            <a:ext cx="734368" cy="714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BF8646-1E5A-9CF3-948D-09FFA6D1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46" y="1955967"/>
            <a:ext cx="5477681" cy="37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3D8A98-63CE-CB9B-C851-5B9F1BD9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19B8D0-5D96-D3F7-BCCD-DDC7528162B0}"/>
              </a:ext>
            </a:extLst>
          </p:cNvPr>
          <p:cNvSpPr txBox="1"/>
          <p:nvPr/>
        </p:nvSpPr>
        <p:spPr>
          <a:xfrm>
            <a:off x="1320800" y="855259"/>
            <a:ext cx="887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СЦЕНАРИИ РАЗВИТИЯ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27667" cy="1205497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721486" y="187887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2604"/>
              </p:ext>
            </p:extLst>
          </p:nvPr>
        </p:nvGraphicFramePr>
        <p:xfrm>
          <a:off x="2519142" y="1580941"/>
          <a:ext cx="8763797" cy="2491740"/>
        </p:xfrm>
        <a:graphic>
          <a:graphicData uri="http://schemas.openxmlformats.org/drawingml/2006/table">
            <a:tbl>
              <a:tblPr/>
              <a:tblGrid>
                <a:gridCol w="3316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6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quote-cjk-patch"/>
                        </a:rPr>
                        <a:t>Сценарий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quote-cjk-patch"/>
                        </a:rPr>
                        <a:t>Описание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quote-cjk-patch"/>
                        </a:rPr>
                        <a:t>Пессимистичный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  <a:latin typeface="quote-cjk-patch"/>
                        </a:rPr>
                        <a:t>Безвозвратное погружение в тотальную симуляцию образовательной деятельности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quote-cjk-patch"/>
                        </a:rPr>
                        <a:t>Оптимистичный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0" algn="l"/>
                        </a:tabLst>
                      </a:pPr>
                      <a:r>
                        <a:rPr lang="ru-RU" b="0" dirty="0">
                          <a:effectLst/>
                          <a:latin typeface="quote-cjk-patch"/>
                        </a:rPr>
                        <a:t>Совместная эволюция образования и технологий. ИИ становится орудием для повышения эффективности естественного интеллекта.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27666" y="4345636"/>
            <a:ext cx="107366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Ключевая идея: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нужна радикальная перестройка образовательной парадигмы.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Акцент на 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активную позицию субъекта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критическое мышление, способность эффективно использовать 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EBCD9-7678-6331-150B-CA66C174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99" y="2906770"/>
            <a:ext cx="940344" cy="9052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E6D49B-82B4-DBA1-0081-E0887EC2B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800" y="1948978"/>
            <a:ext cx="940343" cy="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2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903942" y="4874031"/>
            <a:ext cx="10806886" cy="15575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1859" y="2629324"/>
            <a:ext cx="10806886" cy="20351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57524C-1665-FF3A-D896-6A985ED8E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0"/>
            <a:ext cx="1064562" cy="104533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944847" y="947490"/>
            <a:ext cx="10806886" cy="14686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20C890F-D1E2-A553-A7DA-B069FEE83092}"/>
              </a:ext>
            </a:extLst>
          </p:cNvPr>
          <p:cNvCxnSpPr/>
          <p:nvPr/>
        </p:nvCxnSpPr>
        <p:spPr>
          <a:xfrm flipV="1">
            <a:off x="1137803" y="702733"/>
            <a:ext cx="10613930" cy="4147"/>
          </a:xfrm>
          <a:prstGeom prst="line">
            <a:avLst/>
          </a:prstGeom>
          <a:ln w="15875">
            <a:solidFill>
              <a:srgbClr val="0DA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EB3CD9F-6B6E-B2EF-E8F0-EF787AFCE079}"/>
              </a:ext>
            </a:extLst>
          </p:cNvPr>
          <p:cNvSpPr/>
          <p:nvPr/>
        </p:nvSpPr>
        <p:spPr>
          <a:xfrm>
            <a:off x="3332846" y="167384"/>
            <a:ext cx="558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69D"/>
                </a:solidFill>
              </a:rPr>
              <a:t>ИНЖЕНЕРНАЯ ШКОЛА ЦИФРОВЫХ ТЕХНОЛОГИЙ</a:t>
            </a:r>
            <a:endParaRPr lang="ru-RU" sz="2000" dirty="0">
              <a:solidFill>
                <a:srgbClr val="00569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7751" y="3310218"/>
            <a:ext cx="91467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F1115"/>
                </a:solidFill>
                <a:latin typeface="quote-cjk-patch"/>
              </a:rPr>
              <a:t>Использование ИИ в образовании базируется на следующих принципах: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F1115"/>
                </a:solidFill>
                <a:latin typeface="quote-cjk-patch"/>
              </a:rPr>
              <a:t>человекоцентричность</a:t>
            </a:r>
            <a:r>
              <a:rPr lang="ru-RU" sz="1600" dirty="0">
                <a:solidFill>
                  <a:srgbClr val="0F1115"/>
                </a:solidFill>
                <a:latin typeface="quote-cjk-patch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F1115"/>
                </a:solidFill>
                <a:latin typeface="quote-cjk-patch"/>
              </a:rPr>
              <a:t>надёжность источников информации,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F1115"/>
                </a:solidFill>
                <a:latin typeface="quote-cjk-patch"/>
              </a:rPr>
              <a:t>соблюдение требований академической честности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7752" y="2660338"/>
            <a:ext cx="1041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ПОЛОЖЕНИЕ о принципах использования искусственного интеллекта в образовательной деятельности (</a:t>
            </a:r>
            <a:r>
              <a:rPr lang="ru-RU" b="1" dirty="0" err="1"/>
              <a:t>Сколтех</a:t>
            </a:r>
            <a:r>
              <a:rPr lang="ru-RU" b="1" dirty="0"/>
              <a:t>, февраль 2025 года)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1919" y="4908594"/>
            <a:ext cx="10430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Меморандум II форума «Искусственный интеллект в высшем образовании» (</a:t>
            </a:r>
            <a:r>
              <a:rPr lang="ru-RU" b="1" dirty="0" err="1"/>
              <a:t>ТюмГУ</a:t>
            </a:r>
            <a:r>
              <a:rPr lang="ru-RU" b="1" dirty="0"/>
              <a:t>, МФТИ, Центр "</a:t>
            </a:r>
            <a:r>
              <a:rPr lang="ru-RU" b="1" dirty="0" err="1"/>
              <a:t>Сколково</a:t>
            </a:r>
            <a:r>
              <a:rPr lang="ru-RU" b="1" dirty="0"/>
              <a:t>"  и еще более 30 вузов, июль 2025)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6087" y="5554925"/>
            <a:ext cx="1023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F1115"/>
                </a:solidFill>
                <a:latin typeface="quote-cjk-patch"/>
              </a:rPr>
              <a:t>Основная идея: не унификация, а осмысленный подход. Университеты сами решают, как внедрять ИИ, но должны иметь обоснованную и непротиворечивую позицию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1919" y="971404"/>
            <a:ext cx="10430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Декларация этических принципов использования ИИ (НИУ ВШЭ, июнь 2024)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1919" y="1342510"/>
            <a:ext cx="10257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F1115"/>
                </a:solidFill>
                <a:latin typeface="quote-cjk-patch"/>
              </a:rPr>
              <a:t>«Важно не только научиться работать с инструментами ИИ, но делать это осмысленно, критически оценивая получаемые результаты и возможные риски»</a:t>
            </a:r>
          </a:p>
        </p:txBody>
      </p:sp>
    </p:spTree>
    <p:extLst>
      <p:ext uri="{BB962C8B-B14F-4D97-AF65-F5344CB8AC3E}">
        <p14:creationId xmlns:p14="http://schemas.microsoft.com/office/powerpoint/2010/main" val="4008708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526</Words>
  <Application>Microsoft Office PowerPoint</Application>
  <PresentationFormat>Широкоэкранный</PresentationFormat>
  <Paragraphs>93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Crimson Pro Semi Bold</vt:lpstr>
      <vt:lpstr>Heebo</vt:lpstr>
      <vt:lpstr>HeliosExtC</vt:lpstr>
      <vt:lpstr>LatoWeb</vt:lpstr>
      <vt:lpstr>quote-cjk-patch</vt:lpstr>
      <vt:lpstr>Roboto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и Валера Самарины</dc:creator>
  <cp:lastModifiedBy>Самарина Ольга В.</cp:lastModifiedBy>
  <cp:revision>304</cp:revision>
  <dcterms:created xsi:type="dcterms:W3CDTF">2021-04-01T13:37:08Z</dcterms:created>
  <dcterms:modified xsi:type="dcterms:W3CDTF">2026-05-15T03:23:11Z</dcterms:modified>
</cp:coreProperties>
</file>